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" userDrawn="1">
          <p15:clr>
            <a:srgbClr val="A4A3A4"/>
          </p15:clr>
        </p15:guide>
        <p15:guide id="2" pos="279" userDrawn="1">
          <p15:clr>
            <a:srgbClr val="A4A3A4"/>
          </p15:clr>
        </p15:guide>
        <p15:guide id="3" pos="110" userDrawn="1">
          <p15:clr>
            <a:srgbClr val="A4A3A4"/>
          </p15:clr>
        </p15:guide>
        <p15:guide id="4" orient="horz" pos="4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2"/>
      </p:cViewPr>
      <p:guideLst>
        <p:guide orient="horz" pos="187"/>
        <p:guide pos="279"/>
        <p:guide pos="110"/>
        <p:guide orient="horz" pos="41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242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041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18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300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84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502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725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014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612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8915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6809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A0F9C-C028-453E-8042-9C10D2AA7F77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42917-5CAB-4AA7-8152-552A4C25E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694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7696" y="410814"/>
            <a:ext cx="4196076" cy="19645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15884"/>
            <a:ext cx="7281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1. Bagging</a:t>
            </a:r>
            <a:endParaRPr lang="ko-KR" altLang="en-US" sz="1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42913" y="654438"/>
            <a:ext cx="11527414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 smtClean="0"/>
              <a:t>주어진 데이터에 대해서 여러 개의 </a:t>
            </a:r>
            <a:r>
              <a:rPr lang="en-US" altLang="ko-KR" sz="1050" dirty="0" smtClean="0"/>
              <a:t>bootstrap </a:t>
            </a:r>
            <a:r>
              <a:rPr lang="ko-KR" altLang="en-US" sz="1050" dirty="0" smtClean="0"/>
              <a:t>자료를 생성 </a:t>
            </a:r>
            <a:r>
              <a:rPr lang="en-US" altLang="ko-KR" sz="1050" dirty="0" smtClean="0"/>
              <a:t>→ </a:t>
            </a:r>
            <a:r>
              <a:rPr lang="ko-KR" altLang="en-US" sz="1050" dirty="0" smtClean="0"/>
              <a:t>각각 </a:t>
            </a:r>
            <a:r>
              <a:rPr lang="en-US" altLang="ko-KR" sz="1050" dirty="0" smtClean="0"/>
              <a:t>modeling</a:t>
            </a:r>
            <a:r>
              <a:rPr lang="ko-KR" altLang="en-US" sz="1050" dirty="0" smtClean="0"/>
              <a:t>한 후 결합</a:t>
            </a:r>
            <a:r>
              <a:rPr lang="en-US" altLang="ko-KR" sz="1050" dirty="0" smtClean="0"/>
              <a:t> →</a:t>
            </a:r>
            <a:r>
              <a:rPr lang="en-US" altLang="ko-KR" sz="1050" dirty="0" smtClean="0"/>
              <a:t> </a:t>
            </a:r>
            <a:r>
              <a:rPr lang="ko-KR" altLang="en-US" sz="1050" dirty="0" smtClean="0"/>
              <a:t>최종 </a:t>
            </a:r>
            <a:r>
              <a:rPr lang="ko-KR" altLang="en-US" sz="1050" dirty="0" err="1" smtClean="0"/>
              <a:t>예측모형</a:t>
            </a:r>
            <a:r>
              <a:rPr lang="ko-KR" altLang="en-US" sz="1050" dirty="0" smtClean="0"/>
              <a:t> 산출</a:t>
            </a: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 err="1" smtClean="0"/>
              <a:t>예측모형의</a:t>
            </a:r>
            <a:r>
              <a:rPr lang="ko-KR" altLang="en-US" sz="1050" dirty="0" smtClean="0"/>
              <a:t> 변동성이 큰 경우</a:t>
            </a:r>
            <a:r>
              <a:rPr lang="en-US" altLang="ko-KR" sz="1050" dirty="0" smtClean="0"/>
              <a:t>,</a:t>
            </a:r>
            <a:r>
              <a:rPr lang="ko-KR" altLang="en-US" sz="1050" dirty="0" smtClean="0"/>
              <a:t> 변동성을 감소시키기 위해 사용</a:t>
            </a: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Overfitting, low bias, high variance</a:t>
            </a:r>
            <a:r>
              <a:rPr lang="ko-KR" altLang="en-US" sz="1050" dirty="0"/>
              <a:t> </a:t>
            </a:r>
            <a:r>
              <a:rPr lang="ko-KR" altLang="en-US" sz="1050" dirty="0" smtClean="0"/>
              <a:t>모형에 사용</a:t>
            </a: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Weak model</a:t>
            </a:r>
            <a:r>
              <a:rPr lang="ko-KR" altLang="en-US" sz="1050" dirty="0" smtClean="0"/>
              <a:t>을 여러 개 결합하여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전체적으로 </a:t>
            </a:r>
            <a:r>
              <a:rPr lang="en-US" altLang="ko-KR" sz="1050" dirty="0" smtClean="0"/>
              <a:t>high variance</a:t>
            </a:r>
            <a:r>
              <a:rPr lang="en-US" altLang="ko-KR" sz="1050" dirty="0" smtClean="0"/>
              <a:t> → low variance</a:t>
            </a:r>
            <a:r>
              <a:rPr lang="ko-KR" altLang="en-US" sz="1050" dirty="0" smtClean="0"/>
              <a:t>로 변하면서 </a:t>
            </a:r>
            <a:r>
              <a:rPr lang="ko-KR" altLang="en-US" sz="1050" dirty="0" err="1" smtClean="0"/>
              <a:t>예측성능</a:t>
            </a:r>
            <a:r>
              <a:rPr lang="ko-KR" altLang="en-US" sz="1050" dirty="0" smtClean="0"/>
              <a:t> 향상</a:t>
            </a: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 err="1" smtClean="0"/>
              <a:t>연속형변수</a:t>
            </a:r>
            <a:r>
              <a:rPr lang="ko-KR" altLang="en-US" sz="1050" dirty="0" smtClean="0"/>
              <a:t> </a:t>
            </a:r>
            <a:r>
              <a:rPr lang="en-US" altLang="ko-KR" sz="1050" dirty="0" smtClean="0"/>
              <a:t>: </a:t>
            </a:r>
            <a:r>
              <a:rPr lang="ko-KR" altLang="en-US" sz="1050" dirty="0" smtClean="0"/>
              <a:t>평균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범주형 </a:t>
            </a:r>
            <a:r>
              <a:rPr lang="en-US" altLang="ko-KR" sz="1050" dirty="0" smtClean="0"/>
              <a:t>: </a:t>
            </a:r>
            <a:r>
              <a:rPr lang="ko-KR" altLang="en-US" sz="1050" dirty="0" err="1" smtClean="0"/>
              <a:t>다중투표</a:t>
            </a: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b="1" dirty="0" smtClean="0"/>
              <a:t>Tree correlation</a:t>
            </a:r>
          </a:p>
          <a:p>
            <a:pPr>
              <a:lnSpc>
                <a:spcPct val="150000"/>
              </a:lnSpc>
            </a:pPr>
            <a:r>
              <a:rPr lang="en-US" altLang="ko-KR" sz="1050" dirty="0" smtClean="0"/>
              <a:t>    - Bagging </a:t>
            </a:r>
            <a:r>
              <a:rPr lang="ko-KR" altLang="en-US" sz="1050" dirty="0" smtClean="0"/>
              <a:t>과정에서의 이슈는 </a:t>
            </a:r>
            <a:r>
              <a:rPr lang="en-US" altLang="ko-KR" sz="1050" dirty="0" smtClean="0"/>
              <a:t>tree</a:t>
            </a:r>
            <a:r>
              <a:rPr lang="ko-KR" altLang="en-US" sz="1050" dirty="0" smtClean="0"/>
              <a:t>들이 얼마나 비슷하게 생성되는지 고려하지 못하는 것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 smtClean="0"/>
              <a:t>    - </a:t>
            </a:r>
            <a:r>
              <a:rPr lang="ko-KR" altLang="en-US" sz="1050" dirty="0" smtClean="0"/>
              <a:t>데이터</a:t>
            </a:r>
            <a:r>
              <a:rPr lang="en-US" altLang="ko-KR" sz="1050" dirty="0" smtClean="0"/>
              <a:t> </a:t>
            </a:r>
            <a:r>
              <a:rPr lang="ko-KR" altLang="en-US" sz="1050" dirty="0" smtClean="0"/>
              <a:t>중에서 특정 변수가 정답에 미치는 영향이 아주 큼 </a:t>
            </a:r>
            <a:r>
              <a:rPr lang="en-US" altLang="ko-KR" sz="1050" dirty="0" smtClean="0"/>
              <a:t>→ </a:t>
            </a:r>
            <a:r>
              <a:rPr lang="ko-KR" altLang="en-US" sz="1050" dirty="0" smtClean="0"/>
              <a:t>이 변수는 모든 </a:t>
            </a:r>
            <a:r>
              <a:rPr lang="en-US" altLang="ko-KR" sz="1050" dirty="0" smtClean="0"/>
              <a:t>tree</a:t>
            </a:r>
            <a:r>
              <a:rPr lang="ko-KR" altLang="en-US" sz="1050" dirty="0" smtClean="0"/>
              <a:t>가 공유하게 되므로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대부분의 </a:t>
            </a:r>
            <a:r>
              <a:rPr lang="en-US" altLang="ko-KR" sz="1050" dirty="0" smtClean="0"/>
              <a:t>tree</a:t>
            </a:r>
            <a:r>
              <a:rPr lang="ko-KR" altLang="en-US" sz="1050" dirty="0" smtClean="0"/>
              <a:t>에서 동일한 결과 예측하는 현상 발생</a:t>
            </a:r>
            <a:r>
              <a:rPr lang="en-US" altLang="ko-KR" sz="1050" dirty="0" smtClean="0"/>
              <a:t> → tree correlation </a:t>
            </a:r>
            <a:r>
              <a:rPr lang="ko-KR" altLang="en-US" sz="1050" dirty="0" smtClean="0"/>
              <a:t>높아짐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 smtClean="0"/>
              <a:t>    - </a:t>
            </a:r>
            <a:r>
              <a:rPr lang="ko-KR" altLang="en-US" sz="1050" dirty="0" smtClean="0"/>
              <a:t>해결방안 </a:t>
            </a:r>
            <a:r>
              <a:rPr lang="en-US" altLang="ko-KR" sz="1050" dirty="0" smtClean="0"/>
              <a:t>: Random forest</a:t>
            </a:r>
            <a:r>
              <a:rPr lang="ko-KR" altLang="en-US" sz="1050" dirty="0" smtClean="0"/>
              <a:t>에서 데이터 샘플링 시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일부</a:t>
            </a:r>
            <a:r>
              <a:rPr lang="en-US" altLang="ko-KR" sz="1050" dirty="0" smtClean="0"/>
              <a:t> </a:t>
            </a:r>
            <a:r>
              <a:rPr lang="ko-KR" altLang="en-US" sz="1050" dirty="0" smtClean="0"/>
              <a:t>변수들만 랜덤으로 선택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 smtClean="0"/>
              <a:t>                    → </a:t>
            </a:r>
            <a:r>
              <a:rPr lang="ko-KR" altLang="en-US" sz="1050" dirty="0" smtClean="0"/>
              <a:t>모든 모델은 서로 다른 변수로 학습</a:t>
            </a:r>
            <a:r>
              <a:rPr lang="en-US" altLang="ko-KR" sz="1050" dirty="0" smtClean="0"/>
              <a:t>, tree correlation </a:t>
            </a:r>
            <a:r>
              <a:rPr lang="ko-KR" altLang="en-US" sz="1050" dirty="0" err="1" smtClean="0"/>
              <a:t>줄어듬</a:t>
            </a:r>
            <a:endParaRPr lang="en-US" altLang="ko-KR" sz="1050" dirty="0" smtClean="0"/>
          </a:p>
        </p:txBody>
      </p:sp>
    </p:spTree>
    <p:extLst>
      <p:ext uri="{BB962C8B-B14F-4D97-AF65-F5344CB8AC3E}">
        <p14:creationId xmlns:p14="http://schemas.microsoft.com/office/powerpoint/2010/main" val="540469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315884"/>
            <a:ext cx="7281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 Boosting</a:t>
            </a:r>
            <a:endParaRPr lang="ko-KR" altLang="en-US" sz="1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42912" y="654438"/>
            <a:ext cx="11596687" cy="4212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Bagging</a:t>
            </a:r>
            <a:r>
              <a:rPr lang="ko-KR" altLang="en-US" sz="1050" dirty="0" smtClean="0"/>
              <a:t>의 변형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모델이 잘 예측하지 못하는 부분을 개선하기 위한 모델</a:t>
            </a: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 err="1" smtClean="0"/>
              <a:t>부스팅의</a:t>
            </a:r>
            <a:r>
              <a:rPr lang="ko-KR" altLang="en-US" sz="1050" dirty="0" smtClean="0"/>
              <a:t> 핵심 </a:t>
            </a:r>
            <a:r>
              <a:rPr lang="en-US" altLang="ko-KR" sz="1050" dirty="0" smtClean="0"/>
              <a:t>: </a:t>
            </a:r>
            <a:r>
              <a:rPr lang="ko-KR" altLang="en-US" sz="1050" dirty="0" smtClean="0"/>
              <a:t>잘못 분류된 학습 데이터들에 집중하여 새로운 </a:t>
            </a:r>
            <a:r>
              <a:rPr lang="ko-KR" altLang="en-US" sz="1050" dirty="0" err="1" smtClean="0"/>
              <a:t>분류규칙을</a:t>
            </a:r>
            <a:r>
              <a:rPr lang="ko-KR" altLang="en-US" sz="1050" dirty="0" smtClean="0"/>
              <a:t> 만드는 단계 반복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                     </a:t>
            </a:r>
            <a:r>
              <a:rPr lang="ko-KR" altLang="en-US" sz="1050" dirty="0" smtClean="0"/>
              <a:t>학습이 </a:t>
            </a:r>
            <a:r>
              <a:rPr lang="ko-KR" altLang="en-US" sz="1050" dirty="0" err="1" smtClean="0"/>
              <a:t>끝날때마다</a:t>
            </a:r>
            <a:r>
              <a:rPr lang="ko-KR" altLang="en-US" sz="1050" dirty="0" smtClean="0"/>
              <a:t> 나온 결과에 따라 가중치 재분배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오답에 가중치 부여하고 정답에 낮은 가중치 부여하여 오답에 학습을 더욱 집중할 수 있도록 함</a:t>
            </a: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 smtClean="0"/>
              <a:t>정확도가 높게 나타나지만 </a:t>
            </a:r>
            <a:r>
              <a:rPr lang="ko-KR" altLang="en-US" sz="1050" dirty="0" err="1" smtClean="0"/>
              <a:t>이상점에</a:t>
            </a:r>
            <a:r>
              <a:rPr lang="ko-KR" altLang="en-US" sz="1050" dirty="0" smtClean="0"/>
              <a:t> 취약한 특징</a:t>
            </a:r>
            <a:endParaRPr lang="en-US" altLang="ko-KR" sz="105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Bagging</a:t>
            </a:r>
            <a:r>
              <a:rPr lang="ko-KR" altLang="en-US" sz="1050" dirty="0" smtClean="0"/>
              <a:t>과 </a:t>
            </a:r>
            <a:r>
              <a:rPr lang="en-US" altLang="ko-KR" sz="1050" dirty="0" smtClean="0"/>
              <a:t>Boosting</a:t>
            </a:r>
            <a:r>
              <a:rPr lang="ko-KR" altLang="en-US" sz="1050" dirty="0" smtClean="0"/>
              <a:t>의 특징 비교</a:t>
            </a: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 smtClean="0"/>
          </a:p>
          <a:p>
            <a:pPr>
              <a:lnSpc>
                <a:spcPct val="150000"/>
              </a:lnSpc>
            </a:pP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Boosting </a:t>
            </a:r>
            <a:r>
              <a:rPr lang="ko-KR" altLang="en-US" sz="1050" dirty="0" smtClean="0"/>
              <a:t>알고리즘</a:t>
            </a:r>
            <a:endParaRPr lang="en-US" altLang="ko-KR" sz="1050" dirty="0" smtClean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05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040" y="1798432"/>
            <a:ext cx="4199996" cy="257007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t="16859"/>
          <a:stretch/>
        </p:blipFill>
        <p:spPr>
          <a:xfrm>
            <a:off x="2812040" y="4368508"/>
            <a:ext cx="6242553" cy="245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42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315884"/>
            <a:ext cx="7281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 Boosting</a:t>
            </a:r>
            <a:endParaRPr lang="ko-KR" altLang="en-US" sz="16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6859"/>
          <a:stretch/>
        </p:blipFill>
        <p:spPr>
          <a:xfrm>
            <a:off x="457200" y="657225"/>
            <a:ext cx="6242553" cy="24571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3114376"/>
            <a:ext cx="1159668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b="1" dirty="0" err="1" smtClean="0"/>
              <a:t>Adaboost</a:t>
            </a:r>
            <a:endParaRPr lang="en-US" altLang="ko-KR" sz="1050" b="1" dirty="0" smtClean="0"/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- </a:t>
            </a:r>
            <a:r>
              <a:rPr lang="ko-KR" altLang="en-US" sz="1050" dirty="0" smtClean="0"/>
              <a:t>간단한 </a:t>
            </a:r>
            <a:r>
              <a:rPr lang="ko-KR" altLang="en-US" sz="1050" dirty="0" err="1" smtClean="0"/>
              <a:t>약분류기</a:t>
            </a:r>
            <a:r>
              <a:rPr lang="en-US" altLang="ko-KR" sz="1050" dirty="0" smtClean="0"/>
              <a:t>(weak classifier)</a:t>
            </a:r>
            <a:r>
              <a:rPr lang="ko-KR" altLang="en-US" sz="1050" dirty="0" smtClean="0"/>
              <a:t>들을 상호보완하도록 순차적으로 학습시킨 후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조합하여 최종 </a:t>
            </a:r>
            <a:r>
              <a:rPr lang="ko-KR" altLang="en-US" sz="1050" dirty="0" err="1" smtClean="0"/>
              <a:t>강분류기</a:t>
            </a:r>
            <a:r>
              <a:rPr lang="en-US" altLang="ko-KR" sz="1050" dirty="0" smtClean="0"/>
              <a:t>(strong </a:t>
            </a:r>
            <a:r>
              <a:rPr lang="en-US" altLang="ko-KR" sz="1050" dirty="0" err="1" smtClean="0"/>
              <a:t>classfier</a:t>
            </a:r>
            <a:r>
              <a:rPr lang="en-US" altLang="ko-KR" sz="1050" dirty="0" smtClean="0"/>
              <a:t>)</a:t>
            </a:r>
            <a:r>
              <a:rPr lang="ko-KR" altLang="en-US" sz="1050" dirty="0" smtClean="0"/>
              <a:t>의 성능 증폭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- </a:t>
            </a:r>
            <a:r>
              <a:rPr lang="ko-KR" altLang="en-US" sz="1050" dirty="0" smtClean="0"/>
              <a:t>이전 </a:t>
            </a:r>
            <a:r>
              <a:rPr lang="ko-KR" altLang="en-US" sz="1050" dirty="0" err="1" smtClean="0"/>
              <a:t>분류기가</a:t>
            </a:r>
            <a:r>
              <a:rPr lang="ko-KR" altLang="en-US" sz="1050" dirty="0" smtClean="0"/>
              <a:t> </a:t>
            </a:r>
            <a:r>
              <a:rPr lang="ko-KR" altLang="en-US" sz="1050" dirty="0" err="1" smtClean="0"/>
              <a:t>오분류한</a:t>
            </a:r>
            <a:r>
              <a:rPr lang="ko-KR" altLang="en-US" sz="1050" dirty="0" smtClean="0"/>
              <a:t> 샘플의 가중치를 바꾸어가며 잘못 분류되는 데이터에 더 집중하여 잘 학습하고 분류할 수 있도록 함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- </a:t>
            </a:r>
            <a:r>
              <a:rPr lang="ko-KR" altLang="en-US" sz="1050" dirty="0" err="1" smtClean="0"/>
              <a:t>약분류기는</a:t>
            </a:r>
            <a:r>
              <a:rPr lang="ko-KR" altLang="en-US" sz="1050" dirty="0" smtClean="0"/>
              <a:t> 어떤 분포에 대해서라도 </a:t>
            </a:r>
            <a:r>
              <a:rPr lang="en-US" altLang="ko-KR" sz="1050" dirty="0" smtClean="0"/>
              <a:t>50%</a:t>
            </a:r>
            <a:r>
              <a:rPr lang="ko-KR" altLang="en-US" sz="1050" dirty="0" smtClean="0"/>
              <a:t>이하의 </a:t>
            </a:r>
            <a:r>
              <a:rPr lang="ko-KR" altLang="en-US" sz="1050" dirty="0" err="1" smtClean="0"/>
              <a:t>에러율을</a:t>
            </a:r>
            <a:r>
              <a:rPr lang="ko-KR" altLang="en-US" sz="1050" dirty="0" smtClean="0"/>
              <a:t> 가지도록 설계</a:t>
            </a:r>
            <a:endParaRPr lang="en-US" altLang="ko-KR" sz="1050" dirty="0" smtClean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159" y="3897457"/>
            <a:ext cx="5177539" cy="296054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824" y="4176205"/>
            <a:ext cx="5723719" cy="251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47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315884"/>
            <a:ext cx="7281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 Boosting</a:t>
            </a:r>
            <a:endParaRPr lang="ko-KR" altLang="en-US" sz="1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654438"/>
            <a:ext cx="1159668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b="1" dirty="0" smtClean="0"/>
              <a:t>GBM</a:t>
            </a:r>
            <a:endParaRPr lang="en-US" altLang="ko-KR" sz="1050" b="1" dirty="0"/>
          </a:p>
          <a:p>
            <a:pPr>
              <a:lnSpc>
                <a:spcPct val="150000"/>
              </a:lnSpc>
            </a:pPr>
            <a:r>
              <a:rPr lang="en-US" altLang="ko-KR" sz="1050" dirty="0" smtClean="0"/>
              <a:t>   - </a:t>
            </a:r>
            <a:r>
              <a:rPr lang="en-US" altLang="ko-KR" sz="1050" dirty="0" err="1" smtClean="0"/>
              <a:t>AdaBoost</a:t>
            </a:r>
            <a:r>
              <a:rPr lang="ko-KR" altLang="en-US" sz="1050" dirty="0" smtClean="0"/>
              <a:t>와 기본 개념은 동일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가중치를 계산하는 방식에서 </a:t>
            </a:r>
            <a:r>
              <a:rPr lang="en-US" altLang="ko-KR" sz="1050" dirty="0" smtClean="0"/>
              <a:t>Gradient Descent</a:t>
            </a:r>
            <a:r>
              <a:rPr lang="ko-KR" altLang="en-US" sz="1050" dirty="0" smtClean="0"/>
              <a:t>를 이용하여 최적의 </a:t>
            </a:r>
            <a:r>
              <a:rPr lang="ko-KR" altLang="en-US" sz="1050" dirty="0" err="1" smtClean="0"/>
              <a:t>파라미터</a:t>
            </a:r>
            <a:r>
              <a:rPr lang="ko-KR" altLang="en-US" sz="1050" dirty="0" smtClean="0"/>
              <a:t> 찾아냄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- </a:t>
            </a:r>
            <a:r>
              <a:rPr lang="en-US" altLang="ko-KR" sz="1050" dirty="0" err="1" smtClean="0"/>
              <a:t>adaboost</a:t>
            </a:r>
            <a:r>
              <a:rPr lang="ko-KR" altLang="en-US" sz="1050" dirty="0" smtClean="0"/>
              <a:t>처럼 </a:t>
            </a:r>
            <a:r>
              <a:rPr lang="ko-KR" altLang="en-US" sz="1050" dirty="0" err="1" smtClean="0"/>
              <a:t>반복마다</a:t>
            </a:r>
            <a:r>
              <a:rPr lang="ko-KR" altLang="en-US" sz="1050" dirty="0" smtClean="0"/>
              <a:t> 샘플의 가중치를 수정하는 대신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이전 </a:t>
            </a:r>
            <a:r>
              <a:rPr lang="ko-KR" altLang="en-US" sz="1050" dirty="0" err="1" smtClean="0"/>
              <a:t>예측기가</a:t>
            </a:r>
            <a:r>
              <a:rPr lang="ko-KR" altLang="en-US" sz="1050" dirty="0" smtClean="0"/>
              <a:t> 만든 </a:t>
            </a:r>
            <a:r>
              <a:rPr lang="ko-KR" altLang="en-US" sz="1050" dirty="0" err="1" smtClean="0"/>
              <a:t>잔여오차</a:t>
            </a:r>
            <a:r>
              <a:rPr lang="en-US" altLang="ko-KR" sz="1050" dirty="0" smtClean="0"/>
              <a:t>(Residual error)</a:t>
            </a:r>
            <a:r>
              <a:rPr lang="ko-KR" altLang="en-US" sz="1050" dirty="0" smtClean="0"/>
              <a:t>에 새로운 </a:t>
            </a:r>
            <a:r>
              <a:rPr lang="ko-KR" altLang="en-US" sz="1050" dirty="0" err="1" smtClean="0"/>
              <a:t>예측기</a:t>
            </a:r>
            <a:r>
              <a:rPr lang="ko-KR" altLang="en-US" sz="1050" dirty="0" smtClean="0"/>
              <a:t> 학습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endParaRPr lang="en-US" altLang="ko-KR" sz="1050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944" y="1642553"/>
            <a:ext cx="6462929" cy="288894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432" y="1642553"/>
            <a:ext cx="3749819" cy="203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013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23" y="2820248"/>
            <a:ext cx="6706199" cy="283020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23" y="5817523"/>
            <a:ext cx="3222595" cy="90558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149" y="2896283"/>
            <a:ext cx="3981796" cy="34525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15884"/>
            <a:ext cx="7281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 Boosting</a:t>
            </a:r>
            <a:endParaRPr lang="ko-KR" altLang="en-US" sz="16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42913" y="657225"/>
            <a:ext cx="11596687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b="1" dirty="0" err="1" smtClean="0"/>
              <a:t>XGBoost</a:t>
            </a:r>
            <a:endParaRPr lang="en-US" altLang="ko-KR" sz="1050" b="1" dirty="0" smtClean="0"/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- GBM</a:t>
            </a:r>
            <a:r>
              <a:rPr lang="ko-KR" altLang="en-US" sz="1050" dirty="0" smtClean="0"/>
              <a:t>의 </a:t>
            </a:r>
            <a:r>
              <a:rPr lang="ko-KR" altLang="en-US" sz="1050" dirty="0" err="1" smtClean="0"/>
              <a:t>학습성능은</a:t>
            </a:r>
            <a:r>
              <a:rPr lang="ko-KR" altLang="en-US" sz="1050" dirty="0" smtClean="0"/>
              <a:t> 좋지만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수행시간</a:t>
            </a:r>
            <a:r>
              <a:rPr lang="en-US" altLang="ko-KR" sz="1050" dirty="0" smtClean="0"/>
              <a:t>/</a:t>
            </a:r>
            <a:r>
              <a:rPr lang="ko-KR" altLang="en-US" sz="1050" dirty="0" err="1" smtClean="0"/>
              <a:t>연산시간이</a:t>
            </a:r>
            <a:r>
              <a:rPr lang="ko-KR" altLang="en-US" sz="1050" dirty="0" smtClean="0"/>
              <a:t> </a:t>
            </a:r>
            <a:r>
              <a:rPr lang="ko-KR" altLang="en-US" sz="1050" dirty="0" err="1" smtClean="0"/>
              <a:t>오래걸리는</a:t>
            </a:r>
            <a:r>
              <a:rPr lang="ko-KR" altLang="en-US" sz="1050" dirty="0" smtClean="0"/>
              <a:t> 단점</a:t>
            </a:r>
            <a:r>
              <a:rPr lang="en-US" altLang="ko-KR" sz="1050" dirty="0"/>
              <a:t> </a:t>
            </a:r>
            <a:r>
              <a:rPr lang="en-US" altLang="ko-KR" sz="1050" dirty="0" smtClean="0"/>
              <a:t>→ </a:t>
            </a:r>
            <a:r>
              <a:rPr lang="ko-KR" altLang="en-US" sz="1050" dirty="0" smtClean="0"/>
              <a:t>병렬처리 기법을 사용하여 </a:t>
            </a:r>
            <a:r>
              <a:rPr lang="ko-KR" altLang="en-US" sz="1050" dirty="0" err="1" smtClean="0"/>
              <a:t>수행시간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정확도 측면을 향상시킨 것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 smtClean="0"/>
              <a:t>   - </a:t>
            </a:r>
            <a:r>
              <a:rPr lang="ko-KR" altLang="en-US" sz="1050" dirty="0" smtClean="0"/>
              <a:t>특징 </a:t>
            </a:r>
            <a:r>
              <a:rPr lang="en-US" altLang="ko-KR" sz="1050" dirty="0" smtClean="0"/>
              <a:t>: </a:t>
            </a:r>
            <a:r>
              <a:rPr lang="ko-KR" altLang="en-US" sz="1050" dirty="0" smtClean="0"/>
              <a:t>병렬처리</a:t>
            </a:r>
            <a:r>
              <a:rPr lang="en-US" altLang="ko-KR" sz="1050" dirty="0" smtClean="0"/>
              <a:t>, Regularization(</a:t>
            </a:r>
            <a:r>
              <a:rPr lang="ko-KR" altLang="en-US" sz="1050" dirty="0" err="1" smtClean="0"/>
              <a:t>과적합을</a:t>
            </a:r>
            <a:r>
              <a:rPr lang="ko-KR" altLang="en-US" sz="1050" dirty="0" smtClean="0"/>
              <a:t> 피하는 </a:t>
            </a:r>
            <a:r>
              <a:rPr lang="ko-KR" altLang="en-US" sz="1050" dirty="0" err="1" smtClean="0"/>
              <a:t>방식중</a:t>
            </a:r>
            <a:r>
              <a:rPr lang="ko-KR" altLang="en-US" sz="1050" dirty="0" smtClean="0"/>
              <a:t> 하나</a:t>
            </a:r>
            <a:r>
              <a:rPr lang="en-US" altLang="ko-KR" sz="1050" dirty="0" smtClean="0"/>
              <a:t>), CV function </a:t>
            </a:r>
            <a:r>
              <a:rPr lang="ko-KR" altLang="en-US" sz="1050" dirty="0" smtClean="0"/>
              <a:t>내장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결측치</a:t>
            </a:r>
            <a:r>
              <a:rPr lang="ko-KR" altLang="en-US" sz="1050" dirty="0" smtClean="0"/>
              <a:t> 내부적 처리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다양한 언어로 활용 가능</a:t>
            </a:r>
            <a:r>
              <a:rPr lang="en-US" altLang="ko-KR" sz="1050" dirty="0" smtClean="0"/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          </a:t>
            </a:r>
            <a:r>
              <a:rPr lang="ko-KR" altLang="en-US" sz="1050" dirty="0" smtClean="0"/>
              <a:t>자동 가지치기</a:t>
            </a:r>
            <a:r>
              <a:rPr lang="en-US" altLang="ko-KR" sz="1050" dirty="0" smtClean="0"/>
              <a:t>(pruning) </a:t>
            </a:r>
            <a:r>
              <a:rPr lang="en-US" altLang="ko-KR" sz="1050" dirty="0" smtClean="0"/>
              <a:t>→ </a:t>
            </a:r>
            <a:r>
              <a:rPr lang="ko-KR" altLang="en-US" sz="1050" dirty="0" err="1" smtClean="0"/>
              <a:t>과적합이</a:t>
            </a:r>
            <a:r>
              <a:rPr lang="ko-KR" altLang="en-US" sz="1050" dirty="0" smtClean="0"/>
              <a:t> 잘 일어나지 않음</a:t>
            </a:r>
            <a:r>
              <a:rPr lang="en-US" altLang="ko-KR" sz="1050" dirty="0" smtClean="0"/>
              <a:t>, </a:t>
            </a:r>
            <a:r>
              <a:rPr lang="en-US" altLang="ko-KR" sz="1050" dirty="0" smtClean="0"/>
              <a:t>regression</a:t>
            </a:r>
            <a:r>
              <a:rPr lang="ko-KR" altLang="en-US" sz="1050" dirty="0" smtClean="0"/>
              <a:t>과 </a:t>
            </a:r>
            <a:r>
              <a:rPr lang="en-US" altLang="ko-KR" sz="1050" dirty="0" smtClean="0"/>
              <a:t>classification</a:t>
            </a:r>
            <a:r>
              <a:rPr lang="ko-KR" altLang="en-US" sz="1050" dirty="0" smtClean="0"/>
              <a:t>에 모두 활용 가능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endParaRPr lang="en-US" altLang="ko-KR" sz="1050" dirty="0"/>
          </a:p>
          <a:p>
            <a:pPr>
              <a:lnSpc>
                <a:spcPct val="150000"/>
              </a:lnSpc>
            </a:pPr>
            <a:r>
              <a:rPr lang="en-US" altLang="ko-KR" sz="1050" dirty="0" smtClean="0"/>
              <a:t>  - CART (Classification And Regression Trees)</a:t>
            </a:r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 : </a:t>
            </a:r>
            <a:r>
              <a:rPr lang="en-US" altLang="ko-KR" sz="1050" dirty="0" err="1" smtClean="0"/>
              <a:t>XGBoost</a:t>
            </a:r>
            <a:r>
              <a:rPr lang="en-US" altLang="ko-KR" sz="1050" dirty="0" smtClean="0"/>
              <a:t> </a:t>
            </a:r>
            <a:r>
              <a:rPr lang="ko-KR" altLang="en-US" sz="1050" dirty="0" smtClean="0"/>
              <a:t>트리를 </a:t>
            </a:r>
            <a:r>
              <a:rPr lang="ko-KR" altLang="en-US" sz="1050" dirty="0" err="1" smtClean="0"/>
              <a:t>만들때</a:t>
            </a:r>
            <a:r>
              <a:rPr lang="ko-KR" altLang="en-US" sz="1050" dirty="0" smtClean="0"/>
              <a:t> 사용</a:t>
            </a:r>
            <a:r>
              <a:rPr lang="en-US" altLang="ko-KR" sz="1050" dirty="0" smtClean="0"/>
              <a:t>. </a:t>
            </a:r>
            <a:r>
              <a:rPr lang="ko-KR" altLang="en-US" sz="1050" dirty="0" smtClean="0"/>
              <a:t>이후 </a:t>
            </a:r>
            <a:r>
              <a:rPr lang="ko-KR" altLang="en-US" sz="1050" dirty="0" err="1" smtClean="0"/>
              <a:t>트리부스팅을</a:t>
            </a:r>
            <a:r>
              <a:rPr lang="ko-KR" altLang="en-US" sz="1050" dirty="0" smtClean="0"/>
              <a:t> 사용하여 각 </a:t>
            </a:r>
            <a:r>
              <a:rPr lang="ko-KR" altLang="en-US" sz="1050" dirty="0" err="1" smtClean="0"/>
              <a:t>분류기간</a:t>
            </a:r>
            <a:r>
              <a:rPr lang="ko-KR" altLang="en-US" sz="1050" dirty="0" smtClean="0"/>
              <a:t> </a:t>
            </a:r>
            <a:r>
              <a:rPr lang="en-US" altLang="ko-KR" sz="1050" dirty="0" smtClean="0"/>
              <a:t>weights</a:t>
            </a:r>
            <a:r>
              <a:rPr lang="ko-KR" altLang="en-US" sz="1050" dirty="0" smtClean="0"/>
              <a:t>를 최적화</a:t>
            </a:r>
            <a:r>
              <a:rPr lang="en-US" altLang="ko-KR" sz="105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 </a:t>
            </a:r>
            <a:r>
              <a:rPr lang="ko-KR" altLang="en-US" sz="1050" dirty="0"/>
              <a:t> </a:t>
            </a:r>
            <a:r>
              <a:rPr lang="ko-KR" altLang="en-US" sz="1050" dirty="0" smtClean="0"/>
              <a:t>모든 </a:t>
            </a:r>
            <a:r>
              <a:rPr lang="en-US" altLang="ko-KR" sz="1050" dirty="0" smtClean="0"/>
              <a:t>leaf</a:t>
            </a:r>
            <a:r>
              <a:rPr lang="ko-KR" altLang="en-US" sz="1050" dirty="0" smtClean="0"/>
              <a:t>들이 모델의 최종 스코어에 연관</a:t>
            </a:r>
            <a:r>
              <a:rPr lang="en-US" altLang="ko-KR" sz="1050" dirty="0"/>
              <a:t> </a:t>
            </a:r>
            <a:r>
              <a:rPr lang="en-US" altLang="ko-KR" sz="1050" dirty="0" smtClean="0"/>
              <a:t>(</a:t>
            </a:r>
            <a:r>
              <a:rPr lang="ko-KR" altLang="en-US" sz="1050" dirty="0" smtClean="0"/>
              <a:t>기존 </a:t>
            </a:r>
            <a:r>
              <a:rPr lang="en-US" altLang="ko-KR" sz="1050" dirty="0" smtClean="0"/>
              <a:t>leaf node </a:t>
            </a:r>
            <a:r>
              <a:rPr lang="ko-KR" altLang="en-US" sz="1050" dirty="0" smtClean="0"/>
              <a:t>하나에 대해서만 </a:t>
            </a:r>
            <a:r>
              <a:rPr lang="en-US" altLang="ko-KR" sz="1050" dirty="0" smtClean="0"/>
              <a:t>decision value</a:t>
            </a:r>
            <a:r>
              <a:rPr lang="ko-KR" altLang="en-US" sz="1050" dirty="0" smtClean="0"/>
              <a:t>를 갖는 기존 의사결정나무와 차이점</a:t>
            </a:r>
            <a:r>
              <a:rPr lang="en-US" altLang="ko-KR" sz="105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  </a:t>
            </a:r>
            <a:r>
              <a:rPr lang="ko-KR" altLang="en-US" sz="1050" dirty="0" smtClean="0"/>
              <a:t>분류를 제대로 했는지에 대해서만 초점을 맞추는 의사결정나무와는 달리</a:t>
            </a:r>
            <a:r>
              <a:rPr lang="en-US" altLang="ko-KR" sz="1050" dirty="0" smtClean="0"/>
              <a:t>, CART</a:t>
            </a:r>
            <a:r>
              <a:rPr lang="ko-KR" altLang="en-US" sz="1050" dirty="0" smtClean="0"/>
              <a:t>는 같은 분류 결과를 갖는 </a:t>
            </a:r>
            <a:r>
              <a:rPr lang="ko-KR" altLang="en-US" sz="1050" dirty="0" err="1" smtClean="0"/>
              <a:t>모델끼리도</a:t>
            </a:r>
            <a:r>
              <a:rPr lang="ko-KR" altLang="en-US" sz="1050" dirty="0" smtClean="0"/>
              <a:t> 모델의 우위 비교 가능 </a:t>
            </a:r>
            <a:r>
              <a:rPr lang="en-US" altLang="ko-KR" sz="1050" dirty="0" smtClean="0"/>
              <a:t>(</a:t>
            </a:r>
            <a:r>
              <a:rPr lang="ko-KR" altLang="en-US" sz="1050" dirty="0" smtClean="0"/>
              <a:t>스코어 비교</a:t>
            </a:r>
            <a:r>
              <a:rPr lang="en-US" altLang="ko-KR" sz="105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57282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315884"/>
            <a:ext cx="7281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 Boosting</a:t>
            </a:r>
            <a:endParaRPr lang="ko-KR" altLang="en-US" sz="16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42913" y="657225"/>
            <a:ext cx="1159668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b="1" dirty="0" smtClean="0"/>
              <a:t>Light GBM</a:t>
            </a:r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-</a:t>
            </a:r>
            <a:r>
              <a:rPr lang="ko-KR" altLang="en-US" sz="1050" dirty="0"/>
              <a:t> </a:t>
            </a:r>
            <a:r>
              <a:rPr lang="ko-KR" altLang="en-US" sz="1050" dirty="0" smtClean="0"/>
              <a:t>특징 </a:t>
            </a:r>
            <a:r>
              <a:rPr lang="en-US" altLang="ko-KR" sz="1050" dirty="0" smtClean="0"/>
              <a:t>: level-wise</a:t>
            </a:r>
            <a:r>
              <a:rPr lang="ko-KR" altLang="en-US" sz="1050" dirty="0" smtClean="0"/>
              <a:t>방식이 아닌 </a:t>
            </a:r>
            <a:r>
              <a:rPr lang="en-US" altLang="ko-KR" sz="1050" dirty="0" err="1" smtClean="0"/>
              <a:t>leat</a:t>
            </a:r>
            <a:r>
              <a:rPr lang="en-US" altLang="ko-KR" sz="1050" dirty="0" smtClean="0"/>
              <a:t>-wise</a:t>
            </a:r>
            <a:r>
              <a:rPr lang="ko-KR" altLang="en-US" sz="1050" dirty="0" smtClean="0"/>
              <a:t>방식으로 </a:t>
            </a:r>
            <a:r>
              <a:rPr lang="en-US" altLang="ko-KR" sz="1050" dirty="0" err="1" smtClean="0"/>
              <a:t>XGBoost</a:t>
            </a:r>
            <a:r>
              <a:rPr lang="ko-KR" altLang="en-US" sz="1050" dirty="0" smtClean="0"/>
              <a:t>등 다른 기법보다 빠르고 메모리사용량이 적음</a:t>
            </a:r>
            <a:endParaRPr lang="en-US" altLang="ko-KR" sz="1050" dirty="0"/>
          </a:p>
          <a:p>
            <a:pPr>
              <a:lnSpc>
                <a:spcPct val="150000"/>
              </a:lnSpc>
            </a:pPr>
            <a:r>
              <a:rPr lang="en-US" altLang="ko-KR" sz="1050" dirty="0" smtClean="0"/>
              <a:t>              </a:t>
            </a:r>
            <a:r>
              <a:rPr lang="ko-KR" altLang="en-US" sz="1050" dirty="0" smtClean="0"/>
              <a:t>다른 기법보다 정확하나 </a:t>
            </a:r>
            <a:r>
              <a:rPr lang="ko-KR" altLang="en-US" sz="1050" dirty="0" err="1" smtClean="0"/>
              <a:t>과적합</a:t>
            </a:r>
            <a:r>
              <a:rPr lang="ko-KR" altLang="en-US" sz="1050" dirty="0" smtClean="0"/>
              <a:t> 가능성이 높음</a:t>
            </a:r>
            <a:r>
              <a:rPr lang="en-US" altLang="ko-KR" sz="1050" dirty="0"/>
              <a:t> </a:t>
            </a:r>
            <a:r>
              <a:rPr lang="en-US" altLang="ko-KR" sz="1050" dirty="0" smtClean="0"/>
              <a:t>(depth </a:t>
            </a:r>
            <a:r>
              <a:rPr lang="ko-KR" altLang="en-US" sz="1050" dirty="0" err="1" smtClean="0"/>
              <a:t>파라미터</a:t>
            </a:r>
            <a:r>
              <a:rPr lang="ko-KR" altLang="en-US" sz="1050" dirty="0" smtClean="0"/>
              <a:t> 조절로 극복 가능</a:t>
            </a:r>
            <a:r>
              <a:rPr lang="en-US" altLang="ko-KR" sz="1050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           Python</a:t>
            </a:r>
            <a:r>
              <a:rPr lang="ko-KR" altLang="en-US" sz="1050" dirty="0" smtClean="0"/>
              <a:t>에서 </a:t>
            </a:r>
            <a:r>
              <a:rPr lang="ko-KR" altLang="en-US" sz="1050" dirty="0" err="1" smtClean="0"/>
              <a:t>범주형변수</a:t>
            </a:r>
            <a:r>
              <a:rPr lang="ko-KR" altLang="en-US" sz="1050" dirty="0" smtClean="0"/>
              <a:t> 사용 가능 </a:t>
            </a:r>
            <a:r>
              <a:rPr lang="en-US" altLang="ko-KR" sz="1050" dirty="0" smtClean="0"/>
              <a:t>(</a:t>
            </a:r>
            <a:r>
              <a:rPr lang="en-US" altLang="ko-KR" sz="1050" dirty="0" err="1" smtClean="0"/>
              <a:t>XGBoost</a:t>
            </a:r>
            <a:r>
              <a:rPr lang="ko-KR" altLang="en-US" sz="1050" dirty="0" smtClean="0"/>
              <a:t>는 </a:t>
            </a:r>
            <a:r>
              <a:rPr lang="ko-KR" altLang="en-US" sz="1050" dirty="0" err="1" smtClean="0"/>
              <a:t>숫자형</a:t>
            </a:r>
            <a:r>
              <a:rPr lang="ko-KR" altLang="en-US" sz="1050" dirty="0" smtClean="0"/>
              <a:t> 변수로 </a:t>
            </a:r>
            <a:r>
              <a:rPr lang="ko-KR" altLang="en-US" sz="1050" dirty="0" err="1" smtClean="0"/>
              <a:t>바꿔줘야함</a:t>
            </a:r>
            <a:r>
              <a:rPr lang="en-US" altLang="ko-KR" sz="1050" dirty="0" smtClean="0"/>
              <a:t>)           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01" y="1844852"/>
            <a:ext cx="6591993" cy="273361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42913" y="5007552"/>
            <a:ext cx="1159668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b="1" dirty="0" err="1" smtClean="0"/>
              <a:t>Catboost</a:t>
            </a:r>
            <a:endParaRPr lang="en-US" altLang="ko-KR" sz="1050" b="1" dirty="0" smtClean="0"/>
          </a:p>
          <a:p>
            <a:pPr>
              <a:lnSpc>
                <a:spcPct val="150000"/>
              </a:lnSpc>
            </a:pPr>
            <a:r>
              <a:rPr lang="en-US" altLang="ko-KR" sz="1050" dirty="0" smtClean="0"/>
              <a:t>   - </a:t>
            </a:r>
            <a:r>
              <a:rPr lang="en-US" altLang="ko-KR" sz="1050" dirty="0" err="1" smtClean="0"/>
              <a:t>XGBoost</a:t>
            </a:r>
            <a:r>
              <a:rPr lang="en-US" altLang="ko-KR" sz="1050" dirty="0" smtClean="0"/>
              <a:t>, </a:t>
            </a:r>
            <a:r>
              <a:rPr lang="en-US" altLang="ko-KR" sz="1050" dirty="0" err="1" smtClean="0"/>
              <a:t>lightGBM</a:t>
            </a:r>
            <a:r>
              <a:rPr lang="ko-KR" altLang="en-US" sz="1050" dirty="0" smtClean="0"/>
              <a:t>은 </a:t>
            </a:r>
            <a:r>
              <a:rPr lang="en-US" altLang="ko-KR" sz="1050" dirty="0" smtClean="0"/>
              <a:t>overfitting</a:t>
            </a:r>
            <a:r>
              <a:rPr lang="ko-KR" altLang="en-US" sz="1050" dirty="0" smtClean="0"/>
              <a:t>되기 쉬워 </a:t>
            </a:r>
            <a:r>
              <a:rPr lang="en-US" altLang="ko-KR" sz="1050" dirty="0" smtClean="0"/>
              <a:t>parameter tuning</a:t>
            </a:r>
            <a:r>
              <a:rPr lang="ko-KR" altLang="en-US" sz="1050" dirty="0" smtClean="0"/>
              <a:t>을 잘 해야하는 문제 개선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  </a:t>
            </a:r>
            <a:r>
              <a:rPr lang="ko-KR" altLang="en-US" sz="1050" dirty="0" smtClean="0"/>
              <a:t>높은 </a:t>
            </a:r>
            <a:r>
              <a:rPr lang="ko-KR" altLang="en-US" sz="1050" dirty="0" err="1" smtClean="0"/>
              <a:t>예측성능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범주형 변수를 </a:t>
            </a:r>
            <a:r>
              <a:rPr lang="ko-KR" altLang="en-US" sz="1050" smtClean="0"/>
              <a:t>자동으로 전처리</a:t>
            </a:r>
            <a:endParaRPr lang="en-US" altLang="ko-KR" sz="1050" dirty="0" smtClean="0"/>
          </a:p>
          <a:p>
            <a:pPr>
              <a:lnSpc>
                <a:spcPct val="150000"/>
              </a:lnSpc>
            </a:pPr>
            <a:r>
              <a:rPr lang="en-US" altLang="ko-KR" sz="1050" dirty="0"/>
              <a:t> </a:t>
            </a:r>
            <a:r>
              <a:rPr lang="en-US" altLang="ko-KR" sz="1050" dirty="0" smtClean="0"/>
              <a:t>  - level-wise</a:t>
            </a:r>
            <a:r>
              <a:rPr lang="ko-KR" altLang="en-US" sz="1050" dirty="0" smtClean="0"/>
              <a:t>의 구조 사용 </a:t>
            </a:r>
            <a:r>
              <a:rPr lang="en-US" altLang="ko-KR" sz="1050" dirty="0" smtClean="0"/>
              <a:t>(leaf-wise</a:t>
            </a:r>
            <a:r>
              <a:rPr lang="ko-KR" altLang="en-US" sz="1050" dirty="0" smtClean="0"/>
              <a:t>보다 느리지만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과적합</a:t>
            </a:r>
            <a:r>
              <a:rPr lang="ko-KR" altLang="en-US" sz="1050" dirty="0" smtClean="0"/>
              <a:t> 방지 가능</a:t>
            </a:r>
            <a:r>
              <a:rPr lang="en-US" altLang="ko-KR" sz="105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14031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537</Words>
  <Application>Microsoft Office PowerPoint</Application>
  <PresentationFormat>와이드스크린</PresentationFormat>
  <Paragraphs>57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15</cp:revision>
  <dcterms:created xsi:type="dcterms:W3CDTF">2019-03-29T09:33:17Z</dcterms:created>
  <dcterms:modified xsi:type="dcterms:W3CDTF">2019-03-29T12:41:35Z</dcterms:modified>
</cp:coreProperties>
</file>

<file path=docProps/thumbnail.jpeg>
</file>